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265" r:id="rId5"/>
    <p:sldId id="262" r:id="rId6"/>
    <p:sldId id="263" r:id="rId7"/>
    <p:sldId id="266" r:id="rId8"/>
    <p:sldId id="28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84" r:id="rId22"/>
    <p:sldId id="283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F32"/>
    <a:srgbClr val="E4E4E4"/>
    <a:srgbClr val="204B7D"/>
    <a:srgbClr val="B82D2F"/>
    <a:srgbClr val="8B8873"/>
    <a:srgbClr val="99956B"/>
    <a:srgbClr val="CB9F87"/>
    <a:srgbClr val="E8B494"/>
    <a:srgbClr val="CDCBB7"/>
    <a:srgbClr val="EEB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9" autoAdjust="0"/>
    <p:restoredTop sz="94660"/>
  </p:normalViewPr>
  <p:slideViewPr>
    <p:cSldViewPr>
      <p:cViewPr>
        <p:scale>
          <a:sx n="70" d="100"/>
          <a:sy n="70" d="100"/>
        </p:scale>
        <p:origin x="-149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1DAD1-AD47-4EC5-B552-B1571493B8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5D5FC82-9C2D-405F-925E-A7CA14750570}">
      <dgm:prSet phldrT="[Text]" custT="1"/>
      <dgm:spPr>
        <a:solidFill>
          <a:srgbClr val="B82D2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latin typeface="+mj-lt"/>
            </a:rPr>
            <a:t>Flexible Platforms</a:t>
          </a:r>
          <a:endParaRPr lang="en-US" sz="1600" b="1" dirty="0">
            <a:latin typeface="+mj-lt"/>
          </a:endParaRPr>
        </a:p>
      </dgm:t>
    </dgm:pt>
    <dgm:pt modelId="{2C03D932-2270-449A-B40B-A28D927EC072}" type="parTrans" cxnId="{C10CE5A0-9344-4645-8DB4-3429A55FF1AF}">
      <dgm:prSet/>
      <dgm:spPr/>
      <dgm:t>
        <a:bodyPr/>
        <a:lstStyle/>
        <a:p>
          <a:endParaRPr lang="en-US"/>
        </a:p>
      </dgm:t>
    </dgm:pt>
    <dgm:pt modelId="{DCD5AC6B-BC33-4B3A-91C0-20FBBF27CD4D}" type="sibTrans" cxnId="{C10CE5A0-9344-4645-8DB4-3429A55FF1AF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AE0C9B8-96B7-4B4C-96CF-982A376582F1}">
      <dgm:prSet phldrT="[Text]" custT="1"/>
      <dgm:spPr>
        <a:solidFill>
          <a:srgbClr val="B82D2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latin typeface="+mj-lt"/>
            </a:rPr>
            <a:t>Int. Medical Classifications</a:t>
          </a:r>
          <a:endParaRPr lang="en-US" sz="1600" b="1" dirty="0">
            <a:latin typeface="+mj-lt"/>
          </a:endParaRPr>
        </a:p>
      </dgm:t>
    </dgm:pt>
    <dgm:pt modelId="{282207C0-F534-4069-B9AA-9C645F9DDA6A}" type="parTrans" cxnId="{08AB8231-CB03-48A3-8FAF-EC8F7936972C}">
      <dgm:prSet/>
      <dgm:spPr/>
      <dgm:t>
        <a:bodyPr/>
        <a:lstStyle/>
        <a:p>
          <a:endParaRPr lang="en-US"/>
        </a:p>
      </dgm:t>
    </dgm:pt>
    <dgm:pt modelId="{CE93E144-E247-4E12-929A-1DC3BECCFE77}" type="sibTrans" cxnId="{08AB8231-CB03-48A3-8FAF-EC8F7936972C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7E057543-FF7F-4537-8D3B-9573CD8A53D1}">
      <dgm:prSet phldrT="[Text]" custT="1"/>
      <dgm:spPr>
        <a:solidFill>
          <a:srgbClr val="B82D2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latin typeface="+mj-lt"/>
            </a:rPr>
            <a:t>Tackling worldwide issues</a:t>
          </a:r>
          <a:endParaRPr lang="en-US" sz="1600" b="1" dirty="0">
            <a:latin typeface="+mj-lt"/>
          </a:endParaRPr>
        </a:p>
      </dgm:t>
    </dgm:pt>
    <dgm:pt modelId="{21646895-DB44-48F5-A752-A7192C35F53D}" type="parTrans" cxnId="{CFA4880C-2CAE-4BD2-9908-694F7A4B387E}">
      <dgm:prSet/>
      <dgm:spPr/>
      <dgm:t>
        <a:bodyPr/>
        <a:lstStyle/>
        <a:p>
          <a:endParaRPr lang="en-US"/>
        </a:p>
      </dgm:t>
    </dgm:pt>
    <dgm:pt modelId="{CEB7DF19-6FD4-4BCB-8246-522EEEE5B5BE}" type="sibTrans" cxnId="{CFA4880C-2CAE-4BD2-9908-694F7A4B387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C699E54-445E-4CAC-B706-C9ACB0D31ABA}">
      <dgm:prSet phldrT="[Text]" custT="1"/>
      <dgm:spPr>
        <a:solidFill>
          <a:srgbClr val="B82D2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b="1" dirty="0" smtClean="0">
              <a:latin typeface="+mj-lt"/>
            </a:rPr>
            <a:t>Language Customization</a:t>
          </a:r>
          <a:endParaRPr lang="en-US" sz="1600" b="1" dirty="0">
            <a:latin typeface="+mj-lt"/>
          </a:endParaRPr>
        </a:p>
      </dgm:t>
    </dgm:pt>
    <dgm:pt modelId="{6DF88105-C1AB-46DB-9493-46B9BB5A92B1}" type="parTrans" cxnId="{FB0DF923-FB1F-49DC-82A4-2B35F18D6E28}">
      <dgm:prSet/>
      <dgm:spPr/>
      <dgm:t>
        <a:bodyPr/>
        <a:lstStyle/>
        <a:p>
          <a:endParaRPr lang="en-US"/>
        </a:p>
      </dgm:t>
    </dgm:pt>
    <dgm:pt modelId="{1A79EFB0-409E-40E8-ABCB-A822F70D6D31}" type="sibTrans" cxnId="{FB0DF923-FB1F-49DC-82A4-2B35F18D6E28}">
      <dgm:prSet/>
      <dgm:spPr/>
      <dgm:t>
        <a:bodyPr/>
        <a:lstStyle/>
        <a:p>
          <a:endParaRPr lang="en-US"/>
        </a:p>
      </dgm:t>
    </dgm:pt>
    <dgm:pt modelId="{309D1054-17AF-4B84-ACD7-5D902C637896}" type="pres">
      <dgm:prSet presAssocID="{2621DAD1-AD47-4EC5-B552-B1571493B820}" presName="Name0" presStyleCnt="0">
        <dgm:presLayoutVars>
          <dgm:dir/>
          <dgm:resizeHandles val="exact"/>
        </dgm:presLayoutVars>
      </dgm:prSet>
      <dgm:spPr/>
    </dgm:pt>
    <dgm:pt modelId="{867CBB9D-BD3D-46AE-A3EE-853DAEB3947E}" type="pres">
      <dgm:prSet presAssocID="{65D5FC82-9C2D-405F-925E-A7CA14750570}" presName="node" presStyleLbl="node1" presStyleIdx="0" presStyleCnt="4" custScaleX="294033" custScaleY="94017" custLinFactX="-6198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3492C-98EF-4521-B86B-5F821CD56D4C}" type="pres">
      <dgm:prSet presAssocID="{DCD5AC6B-BC33-4B3A-91C0-20FBBF27CD4D}" presName="sibTrans" presStyleLbl="sibTrans2D1" presStyleIdx="0" presStyleCnt="3" custLinFactX="500000" custLinFactY="500000" custLinFactNeighborX="548269" custLinFactNeighborY="525091"/>
      <dgm:spPr/>
      <dgm:t>
        <a:bodyPr/>
        <a:lstStyle/>
        <a:p>
          <a:endParaRPr lang="en-US"/>
        </a:p>
      </dgm:t>
    </dgm:pt>
    <dgm:pt modelId="{71027FE0-8E14-4D00-966F-1F689D659BD6}" type="pres">
      <dgm:prSet presAssocID="{DCD5AC6B-BC33-4B3A-91C0-20FBBF27CD4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DCEB1E7-DC24-4577-867E-A9A6E3F6261E}" type="pres">
      <dgm:prSet presAssocID="{4AE0C9B8-96B7-4B4C-96CF-982A376582F1}" presName="node" presStyleLbl="node1" presStyleIdx="1" presStyleCnt="4" custScaleX="294033" custScaleY="94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5A4A2-9A15-40D8-A9F4-0FBF97892A36}" type="pres">
      <dgm:prSet presAssocID="{CE93E144-E247-4E12-929A-1DC3BECCFE77}" presName="sibTrans" presStyleLbl="sibTrans2D1" presStyleIdx="1" presStyleCnt="3" custLinFactX="-17330" custLinFactY="500000" custLinFactNeighborX="-100000" custLinFactNeighborY="524872"/>
      <dgm:spPr/>
      <dgm:t>
        <a:bodyPr/>
        <a:lstStyle/>
        <a:p>
          <a:endParaRPr lang="en-US"/>
        </a:p>
      </dgm:t>
    </dgm:pt>
    <dgm:pt modelId="{B4CB4303-76DE-4826-ACAA-183B0A93B894}" type="pres">
      <dgm:prSet presAssocID="{CE93E144-E247-4E12-929A-1DC3BECCFE7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9E629C5-2F5F-4A78-B98D-559D316E0D96}" type="pres">
      <dgm:prSet presAssocID="{7E057543-FF7F-4537-8D3B-9573CD8A53D1}" presName="node" presStyleLbl="node1" presStyleIdx="2" presStyleCnt="4" custScaleX="294033" custScaleY="93822" custLinFactNeighborY="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537DE-079D-434D-AA2C-8D932BED9264}" type="pres">
      <dgm:prSet presAssocID="{CEB7DF19-6FD4-4BCB-8246-522EEEE5B5BE}" presName="sibTrans" presStyleLbl="sibTrans2D1" presStyleIdx="2" presStyleCnt="3" custLinFactY="400000" custLinFactNeighborX="-47758" custLinFactNeighborY="456108"/>
      <dgm:spPr/>
      <dgm:t>
        <a:bodyPr/>
        <a:lstStyle/>
        <a:p>
          <a:endParaRPr lang="en-US"/>
        </a:p>
      </dgm:t>
    </dgm:pt>
    <dgm:pt modelId="{E527725A-A632-4CA8-9F0D-8D070ECFD195}" type="pres">
      <dgm:prSet presAssocID="{CEB7DF19-6FD4-4BCB-8246-522EEEE5B5B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098992F-6F5C-44F9-8DE4-3EAEDF93C1E5}" type="pres">
      <dgm:prSet presAssocID="{2C699E54-445E-4CAC-B706-C9ACB0D31ABA}" presName="node" presStyleLbl="node1" presStyleIdx="3" presStyleCnt="4" custScaleX="294033" custScaleY="94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822E7-51AA-48A7-9926-F6837EADD600}" type="presOf" srcId="{2C699E54-445E-4CAC-B706-C9ACB0D31ABA}" destId="{7098992F-6F5C-44F9-8DE4-3EAEDF93C1E5}" srcOrd="0" destOrd="0" presId="urn:microsoft.com/office/officeart/2005/8/layout/process1"/>
    <dgm:cxn modelId="{BFA1EDB5-34B5-452E-8225-57D3F5671832}" type="presOf" srcId="{65D5FC82-9C2D-405F-925E-A7CA14750570}" destId="{867CBB9D-BD3D-46AE-A3EE-853DAEB3947E}" srcOrd="0" destOrd="0" presId="urn:microsoft.com/office/officeart/2005/8/layout/process1"/>
    <dgm:cxn modelId="{08AB8231-CB03-48A3-8FAF-EC8F7936972C}" srcId="{2621DAD1-AD47-4EC5-B552-B1571493B820}" destId="{4AE0C9B8-96B7-4B4C-96CF-982A376582F1}" srcOrd="1" destOrd="0" parTransId="{282207C0-F534-4069-B9AA-9C645F9DDA6A}" sibTransId="{CE93E144-E247-4E12-929A-1DC3BECCFE77}"/>
    <dgm:cxn modelId="{963B9D32-7C70-4171-A605-13CE8540DB36}" type="presOf" srcId="{CEB7DF19-6FD4-4BCB-8246-522EEEE5B5BE}" destId="{E527725A-A632-4CA8-9F0D-8D070ECFD195}" srcOrd="1" destOrd="0" presId="urn:microsoft.com/office/officeart/2005/8/layout/process1"/>
    <dgm:cxn modelId="{5163CED9-2456-43F7-8DCF-E468E52975DB}" type="presOf" srcId="{DCD5AC6B-BC33-4B3A-91C0-20FBBF27CD4D}" destId="{71027FE0-8E14-4D00-966F-1F689D659BD6}" srcOrd="1" destOrd="0" presId="urn:microsoft.com/office/officeart/2005/8/layout/process1"/>
    <dgm:cxn modelId="{57897FAB-CF59-4F34-91D3-EB68C72F956B}" type="presOf" srcId="{4AE0C9B8-96B7-4B4C-96CF-982A376582F1}" destId="{1DCEB1E7-DC24-4577-867E-A9A6E3F6261E}" srcOrd="0" destOrd="0" presId="urn:microsoft.com/office/officeart/2005/8/layout/process1"/>
    <dgm:cxn modelId="{85507CBF-DB9B-4425-B265-C3D7D9CA7481}" type="presOf" srcId="{CEB7DF19-6FD4-4BCB-8246-522EEEE5B5BE}" destId="{485537DE-079D-434D-AA2C-8D932BED9264}" srcOrd="0" destOrd="0" presId="urn:microsoft.com/office/officeart/2005/8/layout/process1"/>
    <dgm:cxn modelId="{D7B1CB5A-5F17-4ED1-AC6F-3FF4E367CAFB}" type="presOf" srcId="{2621DAD1-AD47-4EC5-B552-B1571493B820}" destId="{309D1054-17AF-4B84-ACD7-5D902C637896}" srcOrd="0" destOrd="0" presId="urn:microsoft.com/office/officeart/2005/8/layout/process1"/>
    <dgm:cxn modelId="{CFA4880C-2CAE-4BD2-9908-694F7A4B387E}" srcId="{2621DAD1-AD47-4EC5-B552-B1571493B820}" destId="{7E057543-FF7F-4537-8D3B-9573CD8A53D1}" srcOrd="2" destOrd="0" parTransId="{21646895-DB44-48F5-A752-A7192C35F53D}" sibTransId="{CEB7DF19-6FD4-4BCB-8246-522EEEE5B5BE}"/>
    <dgm:cxn modelId="{F179B4D9-F945-47B4-9075-4CF25B73E558}" type="presOf" srcId="{DCD5AC6B-BC33-4B3A-91C0-20FBBF27CD4D}" destId="{8713492C-98EF-4521-B86B-5F821CD56D4C}" srcOrd="0" destOrd="0" presId="urn:microsoft.com/office/officeart/2005/8/layout/process1"/>
    <dgm:cxn modelId="{D031DF1D-4315-4F95-A35F-703F32E3C4DD}" type="presOf" srcId="{CE93E144-E247-4E12-929A-1DC3BECCFE77}" destId="{63B5A4A2-9A15-40D8-A9F4-0FBF97892A36}" srcOrd="0" destOrd="0" presId="urn:microsoft.com/office/officeart/2005/8/layout/process1"/>
    <dgm:cxn modelId="{15E7467C-E0ED-4692-AAC9-14958631F0F4}" type="presOf" srcId="{CE93E144-E247-4E12-929A-1DC3BECCFE77}" destId="{B4CB4303-76DE-4826-ACAA-183B0A93B894}" srcOrd="1" destOrd="0" presId="urn:microsoft.com/office/officeart/2005/8/layout/process1"/>
    <dgm:cxn modelId="{C10CE5A0-9344-4645-8DB4-3429A55FF1AF}" srcId="{2621DAD1-AD47-4EC5-B552-B1571493B820}" destId="{65D5FC82-9C2D-405F-925E-A7CA14750570}" srcOrd="0" destOrd="0" parTransId="{2C03D932-2270-449A-B40B-A28D927EC072}" sibTransId="{DCD5AC6B-BC33-4B3A-91C0-20FBBF27CD4D}"/>
    <dgm:cxn modelId="{FB0DF923-FB1F-49DC-82A4-2B35F18D6E28}" srcId="{2621DAD1-AD47-4EC5-B552-B1571493B820}" destId="{2C699E54-445E-4CAC-B706-C9ACB0D31ABA}" srcOrd="3" destOrd="0" parTransId="{6DF88105-C1AB-46DB-9493-46B9BB5A92B1}" sibTransId="{1A79EFB0-409E-40E8-ABCB-A822F70D6D31}"/>
    <dgm:cxn modelId="{DA93D2B8-EEC3-4899-A1F9-3A0CF0FEECDB}" type="presOf" srcId="{7E057543-FF7F-4537-8D3B-9573CD8A53D1}" destId="{29E629C5-2F5F-4A78-B98D-559D316E0D96}" srcOrd="0" destOrd="0" presId="urn:microsoft.com/office/officeart/2005/8/layout/process1"/>
    <dgm:cxn modelId="{162D3D2A-BC20-445D-8040-F4A96031ABF5}" type="presParOf" srcId="{309D1054-17AF-4B84-ACD7-5D902C637896}" destId="{867CBB9D-BD3D-46AE-A3EE-853DAEB3947E}" srcOrd="0" destOrd="0" presId="urn:microsoft.com/office/officeart/2005/8/layout/process1"/>
    <dgm:cxn modelId="{FBECCD8F-F9F9-4566-BD9F-EE40000EFBC6}" type="presParOf" srcId="{309D1054-17AF-4B84-ACD7-5D902C637896}" destId="{8713492C-98EF-4521-B86B-5F821CD56D4C}" srcOrd="1" destOrd="0" presId="urn:microsoft.com/office/officeart/2005/8/layout/process1"/>
    <dgm:cxn modelId="{90393402-DEF7-4461-8A90-F1D5112EA4DD}" type="presParOf" srcId="{8713492C-98EF-4521-B86B-5F821CD56D4C}" destId="{71027FE0-8E14-4D00-966F-1F689D659BD6}" srcOrd="0" destOrd="0" presId="urn:microsoft.com/office/officeart/2005/8/layout/process1"/>
    <dgm:cxn modelId="{49CC7F9D-52A1-4E73-8B4F-A0B62F4CAC23}" type="presParOf" srcId="{309D1054-17AF-4B84-ACD7-5D902C637896}" destId="{1DCEB1E7-DC24-4577-867E-A9A6E3F6261E}" srcOrd="2" destOrd="0" presId="urn:microsoft.com/office/officeart/2005/8/layout/process1"/>
    <dgm:cxn modelId="{537D39A9-3EA8-4DDA-9393-518BC7C97D28}" type="presParOf" srcId="{309D1054-17AF-4B84-ACD7-5D902C637896}" destId="{63B5A4A2-9A15-40D8-A9F4-0FBF97892A36}" srcOrd="3" destOrd="0" presId="urn:microsoft.com/office/officeart/2005/8/layout/process1"/>
    <dgm:cxn modelId="{570DF6FB-B156-4703-9D42-D0814EF2F06E}" type="presParOf" srcId="{63B5A4A2-9A15-40D8-A9F4-0FBF97892A36}" destId="{B4CB4303-76DE-4826-ACAA-183B0A93B894}" srcOrd="0" destOrd="0" presId="urn:microsoft.com/office/officeart/2005/8/layout/process1"/>
    <dgm:cxn modelId="{0BDCA11B-8BDF-4EB1-A17E-BC31CBAE7311}" type="presParOf" srcId="{309D1054-17AF-4B84-ACD7-5D902C637896}" destId="{29E629C5-2F5F-4A78-B98D-559D316E0D96}" srcOrd="4" destOrd="0" presId="urn:microsoft.com/office/officeart/2005/8/layout/process1"/>
    <dgm:cxn modelId="{BF4A1085-537D-46B5-9FFD-78EF182767B9}" type="presParOf" srcId="{309D1054-17AF-4B84-ACD7-5D902C637896}" destId="{485537DE-079D-434D-AA2C-8D932BED9264}" srcOrd="5" destOrd="0" presId="urn:microsoft.com/office/officeart/2005/8/layout/process1"/>
    <dgm:cxn modelId="{9A12C5CC-1F56-431C-B801-9487874331CB}" type="presParOf" srcId="{485537DE-079D-434D-AA2C-8D932BED9264}" destId="{E527725A-A632-4CA8-9F0D-8D070ECFD195}" srcOrd="0" destOrd="0" presId="urn:microsoft.com/office/officeart/2005/8/layout/process1"/>
    <dgm:cxn modelId="{4308F6BA-2A12-4C89-BE57-DA3E05B72B16}" type="presParOf" srcId="{309D1054-17AF-4B84-ACD7-5D902C637896}" destId="{7098992F-6F5C-44F9-8DE4-3EAEDF93C1E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CBB9D-BD3D-46AE-A3EE-853DAEB3947E}">
      <dsp:nvSpPr>
        <dsp:cNvPr id="0" name=""/>
        <dsp:cNvSpPr/>
      </dsp:nvSpPr>
      <dsp:spPr>
        <a:xfrm>
          <a:off x="0" y="1893044"/>
          <a:ext cx="1766604" cy="836710"/>
        </a:xfrm>
        <a:prstGeom prst="roundRect">
          <a:avLst>
            <a:gd name="adj" fmla="val 10000"/>
          </a:avLst>
        </a:prstGeom>
        <a:solidFill>
          <a:srgbClr val="B82D2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Flexible Platforms</a:t>
          </a:r>
          <a:endParaRPr lang="en-US" sz="1600" b="1" kern="1200" dirty="0">
            <a:latin typeface="+mj-lt"/>
          </a:endParaRPr>
        </a:p>
      </dsp:txBody>
      <dsp:txXfrm>
        <a:off x="24506" y="1917550"/>
        <a:ext cx="1717592" cy="787698"/>
      </dsp:txXfrm>
    </dsp:sp>
    <dsp:sp modelId="{8713492C-98EF-4521-B86B-5F821CD56D4C}">
      <dsp:nvSpPr>
        <dsp:cNvPr id="0" name=""/>
        <dsp:cNvSpPr/>
      </dsp:nvSpPr>
      <dsp:spPr>
        <a:xfrm>
          <a:off x="3185231" y="3764314"/>
          <a:ext cx="129503" cy="14900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185231" y="3794114"/>
        <a:ext cx="90652" cy="89402"/>
      </dsp:txXfrm>
    </dsp:sp>
    <dsp:sp modelId="{1DCEB1E7-DC24-4577-867E-A9A6E3F6261E}">
      <dsp:nvSpPr>
        <dsp:cNvPr id="0" name=""/>
        <dsp:cNvSpPr/>
      </dsp:nvSpPr>
      <dsp:spPr>
        <a:xfrm>
          <a:off x="2010949" y="1892835"/>
          <a:ext cx="1766604" cy="837128"/>
        </a:xfrm>
        <a:prstGeom prst="roundRect">
          <a:avLst>
            <a:gd name="adj" fmla="val 10000"/>
          </a:avLst>
        </a:prstGeom>
        <a:solidFill>
          <a:srgbClr val="B82D2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Int. Medical Classifications</a:t>
          </a:r>
          <a:endParaRPr lang="en-US" sz="1600" b="1" kern="1200" dirty="0">
            <a:latin typeface="+mj-lt"/>
          </a:endParaRPr>
        </a:p>
      </dsp:txBody>
      <dsp:txXfrm>
        <a:off x="2035468" y="1917354"/>
        <a:ext cx="1717566" cy="788090"/>
      </dsp:txXfrm>
    </dsp:sp>
    <dsp:sp modelId="{63B5A4A2-9A15-40D8-A9F4-0FBF97892A36}">
      <dsp:nvSpPr>
        <dsp:cNvPr id="0" name=""/>
        <dsp:cNvSpPr/>
      </dsp:nvSpPr>
      <dsp:spPr>
        <a:xfrm rot="1570">
          <a:off x="3688188" y="3764447"/>
          <a:ext cx="127373" cy="14900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688188" y="3794238"/>
        <a:ext cx="89161" cy="89402"/>
      </dsp:txXfrm>
    </dsp:sp>
    <dsp:sp modelId="{29E629C5-2F5F-4A78-B98D-559D316E0D96}">
      <dsp:nvSpPr>
        <dsp:cNvPr id="0" name=""/>
        <dsp:cNvSpPr/>
      </dsp:nvSpPr>
      <dsp:spPr>
        <a:xfrm>
          <a:off x="4017881" y="1894829"/>
          <a:ext cx="1766604" cy="834974"/>
        </a:xfrm>
        <a:prstGeom prst="roundRect">
          <a:avLst>
            <a:gd name="adj" fmla="val 10000"/>
          </a:avLst>
        </a:prstGeom>
        <a:solidFill>
          <a:srgbClr val="B82D2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Tackling worldwide issues</a:t>
          </a:r>
          <a:endParaRPr lang="en-US" sz="1600" b="1" kern="1200" dirty="0">
            <a:latin typeface="+mj-lt"/>
          </a:endParaRPr>
        </a:p>
      </dsp:txBody>
      <dsp:txXfrm>
        <a:off x="4042337" y="1919285"/>
        <a:ext cx="1717692" cy="786062"/>
      </dsp:txXfrm>
    </dsp:sp>
    <dsp:sp modelId="{485537DE-079D-434D-AA2C-8D932BED9264}">
      <dsp:nvSpPr>
        <dsp:cNvPr id="0" name=""/>
        <dsp:cNvSpPr/>
      </dsp:nvSpPr>
      <dsp:spPr>
        <a:xfrm rot="21598430">
          <a:off x="5783736" y="3512981"/>
          <a:ext cx="127373" cy="149002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783736" y="3542790"/>
        <a:ext cx="89161" cy="89402"/>
      </dsp:txXfrm>
    </dsp:sp>
    <dsp:sp modelId="{7098992F-6F5C-44F9-8DE4-3EAEDF93C1E5}">
      <dsp:nvSpPr>
        <dsp:cNvPr id="0" name=""/>
        <dsp:cNvSpPr/>
      </dsp:nvSpPr>
      <dsp:spPr>
        <a:xfrm>
          <a:off x="6024812" y="1892604"/>
          <a:ext cx="1766604" cy="837591"/>
        </a:xfrm>
        <a:prstGeom prst="roundRect">
          <a:avLst>
            <a:gd name="adj" fmla="val 10000"/>
          </a:avLst>
        </a:prstGeom>
        <a:solidFill>
          <a:srgbClr val="B82D2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j-lt"/>
            </a:rPr>
            <a:t>Language Customization</a:t>
          </a:r>
          <a:endParaRPr lang="en-US" sz="1600" b="1" kern="1200" dirty="0">
            <a:latin typeface="+mj-lt"/>
          </a:endParaRPr>
        </a:p>
      </dsp:txBody>
      <dsp:txXfrm>
        <a:off x="6049344" y="1917136"/>
        <a:ext cx="1717540" cy="788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7714-6CB9-4510-BD26-FF6F975312F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E1BA-7E53-4349-AF5C-31FD9D04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7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1E1BA-7E53-4349-AF5C-31FD9D0409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0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61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214" y="-1"/>
            <a:ext cx="456961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83" y="1828800"/>
            <a:ext cx="3073631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83" y="5181600"/>
            <a:ext cx="3073631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97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0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3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3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4014" y="457201"/>
            <a:ext cx="154305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4"/>
            <a:ext cx="680085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2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5096" y="449248"/>
            <a:ext cx="698942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C00C1-CC8E-4810-A307-5F2E0E72D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9"/>
            <a:ext cx="360045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98D4-78AD-46D6-9B43-F4D245D44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B774-C70F-414C-A906-64129BF14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19431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6769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91228"/>
            <a:ext cx="360045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3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56609" y="0"/>
            <a:ext cx="388501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41753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4"/>
            <a:ext cx="525660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9141618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99647"/>
            <a:ext cx="754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1"/>
            <a:ext cx="6858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0850" y="6482187"/>
            <a:ext cx="8001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2/25/2013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482187"/>
            <a:ext cx="58864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482187"/>
            <a:ext cx="62865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prstClr val="black"/>
                </a:solidFill>
              </a:rPr>
              <a:pPr/>
              <a:t>2/25/2013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31375A4-56A4-47D6-9801-1991572033F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219200"/>
            <a:ext cx="152400" cy="56388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solidFill>
                <a:srgbClr val="002A6C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03178" y="142852"/>
            <a:ext cx="6022999" cy="78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-14514" y="0"/>
            <a:ext cx="9158514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" y="1066800"/>
            <a:ext cx="4383025" cy="3048000"/>
          </a:xfrm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Health</a:t>
            </a:r>
            <a:r>
              <a:rPr lang="en-US" sz="2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Management Information</a:t>
            </a:r>
            <a:r>
              <a:rPr lang="en-US" sz="2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System</a:t>
            </a:r>
            <a:b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(HMIS</a:t>
            </a: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) </a:t>
            </a:r>
            <a: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Georgia</a:t>
            </a:r>
            <a:endParaRPr lang="en-US" sz="24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100" y="4800600"/>
            <a:ext cx="379571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USAID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Health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System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Strengthening Project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Adobe Kaiti Std R" pitchFamily="18" charset="-128"/>
                <a:cs typeface="Calibri" pitchFamily="34" charset="0"/>
              </a:rPr>
              <a:t>(HSSP)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ea typeface="Adobe Kaiti Std R" pitchFamily="18" charset="-128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988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9880" y="914197"/>
            <a:ext cx="4656234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2950" y="5787897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spc="100" dirty="0" smtClean="0">
                <a:solidFill>
                  <a:prstClr val="black"/>
                </a:solidFill>
                <a:latin typeface="Myriad Pro" pitchFamily="34" charset="0"/>
                <a:cs typeface="Times" pitchFamily="18" charset="0"/>
              </a:rPr>
              <a:t>February</a:t>
            </a:r>
            <a:endParaRPr lang="ka-GE" sz="1000" b="1" spc="100" dirty="0" smtClean="0">
              <a:solidFill>
                <a:prstClr val="black"/>
              </a:solidFill>
              <a:cs typeface="Times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900" b="1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201</a:t>
            </a:r>
            <a:r>
              <a:rPr lang="en-US" sz="900" b="1" spc="100" dirty="0" smtClean="0">
                <a:solidFill>
                  <a:prstClr val="black"/>
                </a:solidFill>
                <a:latin typeface="+mj-lt"/>
                <a:cs typeface="Times" pitchFamily="18" charset="0"/>
              </a:rPr>
              <a:t>3</a:t>
            </a:r>
            <a:endParaRPr lang="en-US" sz="900" b="1" spc="100" dirty="0">
              <a:solidFill>
                <a:prstClr val="black"/>
              </a:solidFill>
              <a:latin typeface="+mj-lt"/>
              <a:cs typeface="Times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50" y="3886618"/>
            <a:ext cx="647610" cy="73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9880" y="0"/>
            <a:ext cx="4661880" cy="914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0" y="283578"/>
            <a:ext cx="2667002" cy="3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0" y="268299"/>
            <a:ext cx="914400" cy="3623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24" y="-13648"/>
            <a:ext cx="4760976" cy="6871648"/>
          </a:xfrm>
          <a:prstGeom prst="rect">
            <a:avLst/>
          </a:prstGeom>
        </p:spPr>
      </p:pic>
      <p:sp>
        <p:nvSpPr>
          <p:cNvPr id="5" name="TextBox 4">
            <a:hlinkClick r:id="rId6"/>
          </p:cNvPr>
          <p:cNvSpPr txBox="1"/>
          <p:nvPr/>
        </p:nvSpPr>
        <p:spPr>
          <a:xfrm>
            <a:off x="4490154" y="391633"/>
            <a:ext cx="1758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 smtClean="0">
                <a:solidFill>
                  <a:schemeClr val="bg2">
                    <a:lumMod val="75000"/>
                  </a:schemeClr>
                </a:solidFill>
              </a:rPr>
              <a:t>ehealth.moh.gov.ge</a:t>
            </a:r>
            <a:r>
              <a:rPr lang="ka-GE" sz="1100" u="sng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en-US" sz="1100" u="sng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E-Reporting 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720202"/>
            <a:ext cx="481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Common standard reporting system for insurance companies and </a:t>
            </a:r>
            <a:r>
              <a:rPr lang="en-US" sz="2000" dirty="0" smtClean="0">
                <a:latin typeface="+mj-lt"/>
                <a:cs typeface="Arial" pitchFamily="34" charset="0"/>
              </a:rPr>
              <a:t>facilities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8" y="3765736"/>
            <a:ext cx="4815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Validation </a:t>
            </a:r>
            <a:r>
              <a:rPr lang="en-US" sz="2000" dirty="0">
                <a:latin typeface="+mj-lt"/>
                <a:cs typeface="Arial" pitchFamily="34" charset="0"/>
              </a:rPr>
              <a:t>with databases of internal and external </a:t>
            </a:r>
            <a:r>
              <a:rPr lang="en-US" sz="2000" dirty="0" smtClean="0">
                <a:latin typeface="+mj-lt"/>
                <a:cs typeface="Arial" pitchFamily="34" charset="0"/>
              </a:rPr>
              <a:t>agencies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8" y="4931490"/>
            <a:ext cx="4815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Transparency </a:t>
            </a:r>
            <a:r>
              <a:rPr lang="en-US" sz="2000" dirty="0">
                <a:latin typeface="+mj-lt"/>
                <a:cs typeface="Arial" pitchFamily="34" charset="0"/>
              </a:rPr>
              <a:t>of financial information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1631212" y="2660799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39543" y="27992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638300" y="3685067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46631" y="382350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63830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4663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39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Pharmacy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794337"/>
            <a:ext cx="5044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Improved </a:t>
            </a:r>
            <a:r>
              <a:rPr lang="en-US" sz="2000" dirty="0" smtClean="0">
                <a:latin typeface="+mj-lt"/>
                <a:cs typeface="Arial" pitchFamily="34" charset="0"/>
              </a:rPr>
              <a:t>management through </a:t>
            </a:r>
            <a:r>
              <a:rPr lang="en-US" sz="2000" dirty="0">
                <a:latin typeface="+mj-lt"/>
                <a:cs typeface="Arial" pitchFamily="34" charset="0"/>
              </a:rPr>
              <a:t>registration of all pharmacies </a:t>
            </a:r>
            <a:r>
              <a:rPr lang="en-US" sz="2000" dirty="0" smtClean="0">
                <a:latin typeface="+mj-lt"/>
                <a:cs typeface="Arial" pitchFamily="34" charset="0"/>
              </a:rPr>
              <a:t>along with </a:t>
            </a:r>
            <a:r>
              <a:rPr lang="en-US" sz="2000" dirty="0">
                <a:latin typeface="+mj-lt"/>
                <a:cs typeface="Arial" pitchFamily="34" charset="0"/>
              </a:rPr>
              <a:t>their licensed </a:t>
            </a:r>
            <a:r>
              <a:rPr lang="en-US" sz="2000" dirty="0" smtClean="0">
                <a:latin typeface="+mj-lt"/>
                <a:cs typeface="Arial" pitchFamily="34" charset="0"/>
              </a:rPr>
              <a:t>activities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4338" y="3962400"/>
            <a:ext cx="504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Monitoring of pharmacies  - tracking the results of inspections and subsequent actions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1638300" y="290406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46631" y="304250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1638300" y="40386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46631" y="41770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Pharmaceutical Products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557132"/>
            <a:ext cx="5044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Single source of information on products permitted in </a:t>
            </a:r>
            <a:r>
              <a:rPr lang="en-US" sz="2000" dirty="0" smtClean="0">
                <a:latin typeface="+mj-lt"/>
                <a:cs typeface="Arial" pitchFamily="34" charset="0"/>
              </a:rPr>
              <a:t>Georgia, including the products circulation in distribution chain 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8" y="3768990"/>
            <a:ext cx="439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Connection </a:t>
            </a:r>
            <a:r>
              <a:rPr lang="en-US" sz="2000" dirty="0">
                <a:latin typeface="+mj-lt"/>
                <a:cs typeface="Arial" pitchFamily="34" charset="0"/>
              </a:rPr>
              <a:t>with Customs  </a:t>
            </a:r>
            <a:r>
              <a:rPr lang="en-US" sz="2000" dirty="0" smtClean="0">
                <a:latin typeface="+mj-lt"/>
                <a:cs typeface="Arial" pitchFamily="34" charset="0"/>
              </a:rPr>
              <a:t>Department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8" y="4933890"/>
            <a:ext cx="4429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Clinical </a:t>
            </a:r>
            <a:r>
              <a:rPr lang="en-US" sz="2000" dirty="0">
                <a:latin typeface="+mj-lt"/>
                <a:cs typeface="Arial" pitchFamily="34" charset="0"/>
              </a:rPr>
              <a:t>decision support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1631212" y="2660799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39543" y="27992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638300" y="3685067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46631" y="382350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63830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4663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74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98" y="990600"/>
            <a:ext cx="7086602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2998" y="2133600"/>
            <a:ext cx="7086602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2999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E-Prescribing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7" y="2330338"/>
            <a:ext cx="4822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Centrally stored and accessed patient prescription histories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634479" y="2284231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2810" y="242267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632982" y="4093423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1313" y="423186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4337" y="3228125"/>
            <a:ext cx="4851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Identifications and control </a:t>
            </a:r>
            <a:r>
              <a:rPr lang="en-US" sz="2000" dirty="0">
                <a:latin typeface="+mj-lt"/>
                <a:cs typeface="Arial" pitchFamily="34" charset="0"/>
              </a:rPr>
              <a:t>of the </a:t>
            </a:r>
            <a:r>
              <a:rPr lang="en-US" sz="2000" dirty="0" smtClean="0">
                <a:latin typeface="+mj-lt"/>
                <a:cs typeface="Arial" pitchFamily="34" charset="0"/>
              </a:rPr>
              <a:t>drug benefit limit (in case of insured patient)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7" y="4139530"/>
            <a:ext cx="485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P</a:t>
            </a:r>
            <a:r>
              <a:rPr lang="en-US" sz="2000" dirty="0" smtClean="0">
                <a:latin typeface="+mj-lt"/>
                <a:cs typeface="Arial" pitchFamily="34" charset="0"/>
              </a:rPr>
              <a:t>rescriptions for </a:t>
            </a:r>
            <a:r>
              <a:rPr lang="en-US" sz="2000" dirty="0">
                <a:latin typeface="+mj-lt"/>
                <a:cs typeface="Arial" pitchFamily="34" charset="0"/>
              </a:rPr>
              <a:t>Chronic </a:t>
            </a:r>
            <a:r>
              <a:rPr lang="en-US" sz="2000" dirty="0" smtClean="0">
                <a:latin typeface="+mj-lt"/>
                <a:cs typeface="Arial" pitchFamily="34" charset="0"/>
              </a:rPr>
              <a:t>diseases don’t require multiple visits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661335" y="4999406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68864" y="51378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338" y="5045513"/>
            <a:ext cx="487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Clinical decision support, doctors making informed and evidence-based decisions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638300" y="318201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46631" y="332045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Healthcare Cloud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399785"/>
            <a:ext cx="4815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Real-time access to </a:t>
            </a:r>
            <a:r>
              <a:rPr lang="en-US" sz="2000" dirty="0" smtClean="0">
                <a:latin typeface="+mj-lt"/>
                <a:cs typeface="Arial" pitchFamily="34" charset="0"/>
              </a:rPr>
              <a:t>critical information, e.g. drug </a:t>
            </a:r>
            <a:r>
              <a:rPr lang="en-US" sz="2000" dirty="0">
                <a:latin typeface="+mj-lt"/>
                <a:cs typeface="Arial" pitchFamily="34" charset="0"/>
              </a:rPr>
              <a:t>stocks, </a:t>
            </a:r>
            <a:r>
              <a:rPr lang="en-US" sz="2000" dirty="0" smtClean="0">
                <a:latin typeface="+mj-lt"/>
                <a:cs typeface="Arial" pitchFamily="34" charset="0"/>
              </a:rPr>
              <a:t>prices, free </a:t>
            </a:r>
            <a:r>
              <a:rPr lang="en-US" sz="2000" dirty="0">
                <a:latin typeface="+mj-lt"/>
                <a:cs typeface="Arial" pitchFamily="34" charset="0"/>
              </a:rPr>
              <a:t>bed </a:t>
            </a:r>
            <a:r>
              <a:rPr lang="en-US" sz="2000" dirty="0" smtClean="0">
                <a:latin typeface="+mj-lt"/>
                <a:cs typeface="Arial" pitchFamily="34" charset="0"/>
              </a:rPr>
              <a:t>capacity, medical services, blood bank, healthcare professionals and mapping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8" y="3864524"/>
            <a:ext cx="496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Single source of information on all critical areas of the health system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8" y="4856155"/>
            <a:ext cx="4464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Citizens </a:t>
            </a:r>
            <a:r>
              <a:rPr lang="en-US" sz="2000" dirty="0">
                <a:latin typeface="+mj-lt"/>
                <a:cs typeface="Arial" pitchFamily="34" charset="0"/>
              </a:rPr>
              <a:t>in control!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1631212" y="2660799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39543" y="27992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638300" y="3685067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46631" y="382350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63830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4663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40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ImmunoPack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700668"/>
            <a:ext cx="4739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Registration and monitoring of target </a:t>
            </a:r>
            <a:r>
              <a:rPr lang="en-US" sz="2000" dirty="0" smtClean="0">
                <a:latin typeface="+mj-lt"/>
                <a:cs typeface="Arial" pitchFamily="34" charset="0"/>
              </a:rPr>
              <a:t>population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8" y="3890125"/>
            <a:ext cx="4853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Stock management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8" y="4777602"/>
            <a:ext cx="481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Reliable statistical, epidemiological analysis, generation of various indicators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1631212" y="2660799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39543" y="27992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1638300" y="3685067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46631" y="382350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163830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4663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99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Dashboard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8" y="2776868"/>
            <a:ext cx="4815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User-friendly tools for comparing, monitoring </a:t>
            </a:r>
            <a:r>
              <a:rPr lang="en-US" sz="2000" dirty="0">
                <a:latin typeface="+mj-lt"/>
                <a:cs typeface="Arial" pitchFamily="34" charset="0"/>
              </a:rPr>
              <a:t>and </a:t>
            </a:r>
            <a:r>
              <a:rPr lang="en-US" sz="2000" dirty="0" smtClean="0">
                <a:latin typeface="+mj-lt"/>
                <a:cs typeface="Arial" pitchFamily="34" charset="0"/>
              </a:rPr>
              <a:t>analyzing </a:t>
            </a:r>
            <a:r>
              <a:rPr lang="en-US" sz="2000" dirty="0">
                <a:latin typeface="+mj-lt"/>
                <a:cs typeface="Arial" pitchFamily="34" charset="0"/>
              </a:rPr>
              <a:t>different </a:t>
            </a:r>
            <a:r>
              <a:rPr lang="en-US" sz="2000" dirty="0" smtClean="0">
                <a:latin typeface="+mj-lt"/>
                <a:cs typeface="Arial" pitchFamily="34" charset="0"/>
              </a:rPr>
              <a:t>indicators 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338" y="4116569"/>
            <a:ext cx="481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Instant display </a:t>
            </a:r>
            <a:r>
              <a:rPr lang="en-US" sz="2000" dirty="0">
                <a:latin typeface="+mj-lt"/>
                <a:cs typeface="Arial" pitchFamily="34" charset="0"/>
              </a:rPr>
              <a:t>of input data on </a:t>
            </a:r>
            <a:r>
              <a:rPr lang="en-US" sz="2000" dirty="0" smtClean="0">
                <a:latin typeface="+mj-lt"/>
                <a:cs typeface="Arial" pitchFamily="34" charset="0"/>
              </a:rPr>
              <a:t>various graphs, map and time navigator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1638300" y="290406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46631" y="304250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638300" y="405404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46631" y="419248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1300" y="467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HMIS Innovations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208567" y="1228473"/>
            <a:ext cx="1371600" cy="1371600"/>
          </a:xfrm>
          <a:prstGeom prst="flowChartConnector">
            <a:avLst/>
          </a:prstGeom>
          <a:solidFill>
            <a:srgbClr val="B82D2F">
              <a:alpha val="84000"/>
            </a:srgbClr>
          </a:solidFill>
          <a:ln>
            <a:solidFill>
              <a:srgbClr val="BF2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1021586" y="2429536"/>
            <a:ext cx="1752600" cy="1752600"/>
          </a:xfrm>
          <a:prstGeom prst="flowChartConnector">
            <a:avLst/>
          </a:prstGeom>
          <a:solidFill>
            <a:srgbClr val="CB9F87">
              <a:alpha val="84706"/>
            </a:srgbClr>
          </a:solidFill>
          <a:ln>
            <a:solidFill>
              <a:srgbClr val="CB9F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51341" y="3834989"/>
            <a:ext cx="2286000" cy="2286000"/>
          </a:xfrm>
          <a:prstGeom prst="flowChartConnector">
            <a:avLst/>
          </a:prstGeom>
          <a:solidFill>
            <a:srgbClr val="8B8873">
              <a:alpha val="50980"/>
            </a:srgbClr>
          </a:solidFill>
          <a:ln>
            <a:solidFill>
              <a:srgbClr val="8B8873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99067" y="1885890"/>
            <a:ext cx="9906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NDC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786" y="3128875"/>
            <a:ext cx="16002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Healthcare Cloud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641" y="4853765"/>
            <a:ext cx="20574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User Management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810000" y="2296633"/>
            <a:ext cx="449580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ctr" rotWithShape="0">
              <a:srgbClr val="000000">
                <a:alpha val="36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038600" y="3756835"/>
            <a:ext cx="426720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500000" sx="99000" sy="99000" algn="ctr" rotWithShape="0">
              <a:srgbClr val="000000">
                <a:alpha val="36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343400" y="5202866"/>
            <a:ext cx="396240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3400" y="1676400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National Drug Code for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market recall and drug information exchange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288286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Single place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collating information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 health services, service providers, pharmacies and products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437186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ystem for management of user roles and access rights for data security and confidentiality protection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09" y="4267200"/>
            <a:ext cx="348864" cy="610512"/>
          </a:xfrm>
          <a:prstGeom prst="rect">
            <a:avLst/>
          </a:prstGeom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58" y="2671675"/>
            <a:ext cx="261256" cy="457200"/>
          </a:xfrm>
          <a:prstGeom prst="rect">
            <a:avLst/>
          </a:prstGeom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4" y="1464937"/>
            <a:ext cx="215826" cy="3776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96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193968" y="3998025"/>
            <a:ext cx="4343398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69226" y="1331025"/>
            <a:ext cx="4343399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65017" y="1332016"/>
            <a:ext cx="3505200" cy="1143000"/>
          </a:xfrm>
          <a:prstGeom prst="rect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180281" y="1657596"/>
            <a:ext cx="489204" cy="489858"/>
          </a:xfrm>
          <a:prstGeom prst="rightArrow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84073" y="2667000"/>
            <a:ext cx="4340429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5017" y="2667000"/>
            <a:ext cx="3505200" cy="1143000"/>
          </a:xfrm>
          <a:prstGeom prst="rect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65017" y="3998025"/>
            <a:ext cx="3505200" cy="1143000"/>
          </a:xfrm>
          <a:prstGeom prst="rect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457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How HMIS Objectives are fulfilled?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599" y="4154027"/>
            <a:ext cx="371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Prudent statistical data collection and analysis </a:t>
            </a:r>
            <a:r>
              <a:rPr lang="en-US" sz="1600" dirty="0" smtClean="0"/>
              <a:t>through the Healthcare Dashboard 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193968" y="5334000"/>
            <a:ext cx="4340429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88769" y="5334000"/>
            <a:ext cx="3505200" cy="1143000"/>
          </a:xfrm>
          <a:prstGeom prst="rect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599" y="2838736"/>
            <a:ext cx="3733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All </a:t>
            </a:r>
            <a:r>
              <a:rPr lang="en-US" sz="1600" dirty="0" smtClean="0"/>
              <a:t>primary </a:t>
            </a:r>
            <a:r>
              <a:rPr lang="en-US" sz="1600" dirty="0"/>
              <a:t>healthcare providers </a:t>
            </a:r>
            <a:endParaRPr lang="en-US" sz="1600" dirty="0" smtClean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All </a:t>
            </a:r>
            <a:r>
              <a:rPr lang="en-US" sz="1600" dirty="0"/>
              <a:t>rural doctors </a:t>
            </a:r>
            <a:endParaRPr lang="en-US" sz="1600" dirty="0" smtClean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12 </a:t>
            </a:r>
            <a:r>
              <a:rPr lang="en-US" sz="1600" dirty="0" smtClean="0"/>
              <a:t>insurance </a:t>
            </a:r>
            <a:r>
              <a:rPr lang="en-US" sz="1600" dirty="0" smtClean="0"/>
              <a:t>companies</a:t>
            </a:r>
            <a:endParaRPr lang="en-US" sz="16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800601" y="1424462"/>
            <a:ext cx="3712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Citizens informed decisions </a:t>
            </a:r>
            <a:r>
              <a:rPr lang="en-US" sz="1400" dirty="0" smtClean="0"/>
              <a:t>on drug </a:t>
            </a:r>
            <a:r>
              <a:rPr lang="en-US" sz="1400" dirty="0"/>
              <a:t>stocks, prices, free bed capacity, medical services, blood bank, healthcare professionals and </a:t>
            </a:r>
            <a:r>
              <a:rPr lang="en-US" sz="1400" dirty="0" smtClean="0"/>
              <a:t>mapping through </a:t>
            </a:r>
            <a:r>
              <a:rPr lang="en-US" sz="1400" dirty="0" smtClean="0"/>
              <a:t>the </a:t>
            </a:r>
            <a:r>
              <a:rPr lang="en-US" sz="1400" dirty="0" smtClean="0"/>
              <a:t>Healthcare Cloud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1" y="5377394"/>
            <a:ext cx="3712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15,000 </a:t>
            </a:r>
            <a:r>
              <a:rPr lang="en-US" sz="1600" dirty="0"/>
              <a:t>beneficiary duplications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/>
              <a:t>22,500 </a:t>
            </a:r>
            <a:r>
              <a:rPr lang="en-US" sz="1600" dirty="0" smtClean="0"/>
              <a:t>non-alive beneficiaries registered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5,000 double insurance</a:t>
            </a:r>
            <a:endParaRPr lang="en-US" dirty="0"/>
          </a:p>
        </p:txBody>
      </p:sp>
      <p:sp>
        <p:nvSpPr>
          <p:cNvPr id="40" name="Right Arrow 39"/>
          <p:cNvSpPr/>
          <p:nvPr/>
        </p:nvSpPr>
        <p:spPr bwMode="auto">
          <a:xfrm>
            <a:off x="4180281" y="2993571"/>
            <a:ext cx="489204" cy="489858"/>
          </a:xfrm>
          <a:prstGeom prst="rightArrow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180281" y="4310397"/>
            <a:ext cx="489204" cy="489858"/>
          </a:xfrm>
          <a:prstGeom prst="rightArrow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4208327" y="5686258"/>
            <a:ext cx="489204" cy="489858"/>
          </a:xfrm>
          <a:prstGeom prst="rightArrow">
            <a:avLst/>
          </a:prstGeom>
          <a:solidFill>
            <a:srgbClr val="BF2F32"/>
          </a:solidFill>
          <a:ln w="9525" cap="flat" cmpd="sng" algn="ctr">
            <a:solidFill>
              <a:srgbClr val="BF2F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199" y="4246360"/>
            <a:ext cx="333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Enable evidence-based decisions and policy making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8199" y="2823002"/>
            <a:ext cx="333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Establish affective partnership among stakeholders and better reporting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199" y="1488018"/>
            <a:ext cx="3331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Increase the access of Georgia citizens to affordable and quality health care services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8199" y="5598032"/>
            <a:ext cx="3355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Increase transparency and reduce fraud-related costs</a:t>
            </a:r>
          </a:p>
        </p:txBody>
      </p:sp>
    </p:spTree>
    <p:extLst>
      <p:ext uri="{BB962C8B-B14F-4D97-AF65-F5344CB8AC3E}">
        <p14:creationId xmlns:p14="http://schemas.microsoft.com/office/powerpoint/2010/main" val="176672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International Compatibility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5" y="1566532"/>
            <a:ext cx="7897093" cy="43434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68397920"/>
              </p:ext>
            </p:extLst>
          </p:nvPr>
        </p:nvGraphicFramePr>
        <p:xfrm>
          <a:off x="662765" y="1168400"/>
          <a:ext cx="7795435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40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1301684"/>
            <a:ext cx="5410200" cy="11942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2503546"/>
            <a:ext cx="5105400" cy="1295400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9660" y="3800120"/>
            <a:ext cx="540134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5025142"/>
            <a:ext cx="5410200" cy="1217067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219200" y="4940608"/>
            <a:ext cx="2286000" cy="1339701"/>
          </a:xfrm>
          <a:prstGeom prst="homePlate">
            <a:avLst/>
          </a:prstGeom>
          <a:solidFill>
            <a:srgbClr val="D3494C"/>
          </a:solidFill>
          <a:ln>
            <a:solidFill>
              <a:srgbClr val="D349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Product/s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8990" y="1587808"/>
            <a:ext cx="429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Abt-led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itchFamily="34" charset="0"/>
                <a:cs typeface="Arial" pitchFamily="34" charset="0"/>
              </a:rPr>
              <a:t>Georgia Health System Strengthening Project (HSSP)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8990" y="2577075"/>
            <a:ext cx="4215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ea typeface="Verdana" pitchFamily="34" charset="0"/>
                <a:cs typeface="Arial" pitchFamily="34" charset="0"/>
              </a:rPr>
              <a:t>Increase the access of Georgia citizens to affordable and quality health care services, through strengthening governmental and private sectors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8990" y="4102408"/>
            <a:ext cx="429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26 employees, including a team of 12 software developers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8990" y="5310507"/>
            <a:ext cx="429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Arial" pitchFamily="34" charset="0"/>
              </a:rPr>
              <a:t>Health Management Information </a:t>
            </a:r>
            <a:r>
              <a:rPr lang="en-US" dirty="0" smtClean="0">
                <a:latin typeface="+mj-lt"/>
                <a:cs typeface="Arial" pitchFamily="34" charset="0"/>
              </a:rPr>
              <a:t>System (HMIS</a:t>
            </a:r>
            <a:r>
              <a:rPr lang="en-US" dirty="0" smtClean="0">
                <a:latin typeface="+mj-lt"/>
                <a:cs typeface="Arial" pitchFamily="34" charset="0"/>
              </a:rPr>
              <a:t>)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467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About HSSP</a:t>
            </a:r>
          </a:p>
        </p:txBody>
      </p:sp>
      <p:sp>
        <p:nvSpPr>
          <p:cNvPr id="11" name="Pentagon 10"/>
          <p:cNvSpPr/>
          <p:nvPr/>
        </p:nvSpPr>
        <p:spPr>
          <a:xfrm>
            <a:off x="1219200" y="3726433"/>
            <a:ext cx="2286000" cy="1366575"/>
          </a:xfrm>
          <a:prstGeom prst="homePlate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Our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Team:</a:t>
            </a:r>
          </a:p>
        </p:txBody>
      </p:sp>
      <p:sp>
        <p:nvSpPr>
          <p:cNvPr id="9" name="Pentagon 8"/>
          <p:cNvSpPr/>
          <p:nvPr/>
        </p:nvSpPr>
        <p:spPr>
          <a:xfrm>
            <a:off x="1219200" y="2439317"/>
            <a:ext cx="2286000" cy="1423858"/>
          </a:xfrm>
          <a:prstGeom prst="homePlate">
            <a:avLst/>
          </a:prstGeom>
          <a:solidFill>
            <a:srgbClr val="D3494C"/>
          </a:solidFill>
          <a:ln>
            <a:solidFill>
              <a:srgbClr val="D349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Mission:</a:t>
            </a:r>
          </a:p>
        </p:txBody>
      </p:sp>
      <p:sp>
        <p:nvSpPr>
          <p:cNvPr id="5" name="Pentagon 4"/>
          <p:cNvSpPr/>
          <p:nvPr/>
        </p:nvSpPr>
        <p:spPr>
          <a:xfrm>
            <a:off x="1219200" y="1219200"/>
            <a:ext cx="2286000" cy="1359207"/>
          </a:xfrm>
          <a:prstGeom prst="homePlate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Are We:</a:t>
            </a:r>
          </a:p>
        </p:txBody>
      </p:sp>
    </p:spTree>
    <p:extLst>
      <p:ext uri="{BB962C8B-B14F-4D97-AF65-F5344CB8AC3E}">
        <p14:creationId xmlns:p14="http://schemas.microsoft.com/office/powerpoint/2010/main" val="7709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Upcoming Modules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" y="1230582"/>
            <a:ext cx="4267200" cy="93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Beneficiary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Registration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Antenatal Care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2232325"/>
            <a:ext cx="4267200" cy="93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Infectious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isease 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onitoring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3233558"/>
            <a:ext cx="4267200" cy="93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E-Registration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Pharmaceutical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roducts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9600" y="4234791"/>
            <a:ext cx="4267200" cy="93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E-Services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5236024"/>
            <a:ext cx="4267200" cy="936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Citizens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nformation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06746"/>
            <a:ext cx="1780822" cy="1400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38675"/>
            <a:ext cx="1780822" cy="1400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6033911" y="2036134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Infectious Disease Monitoring and Management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33911" y="393708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E-Services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rgbClr val="DB852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80000"/>
                    </a14:imgEffect>
                    <a14:imgEffect>
                      <a14:colorTemperature colorTemp="6875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72" y="4745666"/>
            <a:ext cx="1823328" cy="14338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5991591" y="5591211"/>
            <a:ext cx="173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Citizens </a:t>
            </a:r>
            <a:endParaRPr lang="en-US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359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276600"/>
            <a:ext cx="8077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C00000"/>
                </a:solidFill>
                <a:latin typeface="Myriad Pro" pitchFamily="34" charset="0"/>
                <a:cs typeface="Arial" pitchFamily="34" charset="0"/>
              </a:rPr>
              <a:t>Contact Information: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Ms. Ketevan Tatoshvili, </a:t>
            </a:r>
            <a:r>
              <a:rPr lang="en-US" sz="20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DCOP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u="sng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ktatoshvili@hssp.org.ge</a:t>
            </a:r>
            <a:r>
              <a:rPr lang="en-US" sz="2000" b="0" dirty="0" smtClean="0">
                <a:solidFill>
                  <a:srgbClr val="204B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 (995 77) 73 15 60</a:t>
            </a:r>
          </a:p>
        </p:txBody>
      </p:sp>
      <p:sp>
        <p:nvSpPr>
          <p:cNvPr id="5" name="TextBox 4">
            <a:hlinkClick r:id="rId2" tooltip="ehealth.moh.gov.ge"/>
          </p:cNvPr>
          <p:cNvSpPr txBox="1"/>
          <p:nvPr/>
        </p:nvSpPr>
        <p:spPr>
          <a:xfrm>
            <a:off x="1181100" y="1752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204B7D"/>
                </a:solidFill>
                <a:latin typeface="Myriad Pro" pitchFamily="34" charset="0"/>
              </a:rPr>
              <a:t>ehealth.moh.gov.ge</a:t>
            </a:r>
            <a:endParaRPr lang="en-US" sz="4400" u="sng" dirty="0">
              <a:solidFill>
                <a:srgbClr val="204B7D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3400" y="1371600"/>
            <a:ext cx="25908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320343"/>
            <a:ext cx="2590800" cy="584657"/>
          </a:xfrm>
          <a:prstGeom prst="rect">
            <a:avLst/>
          </a:prstGeom>
          <a:solidFill>
            <a:srgbClr val="B82D2F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6000" y="1371600"/>
            <a:ext cx="25908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0" y="1348204"/>
            <a:ext cx="2590800" cy="556796"/>
          </a:xfrm>
          <a:prstGeom prst="rect">
            <a:avLst/>
          </a:prstGeom>
          <a:solidFill>
            <a:srgbClr val="B82D2F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0112" y="2057400"/>
            <a:ext cx="2291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  <a:cs typeface="Arial" pitchFamily="34" charset="0"/>
              </a:rPr>
              <a:t>Increasing demand on electronic data submission and transmission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112" y="3276600"/>
            <a:ext cx="2209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  <a:cs typeface="Arial" pitchFamily="34" charset="0"/>
              </a:rPr>
              <a:t>Need for optimizing the administrative and operational costs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111" y="4343400"/>
            <a:ext cx="229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  <a:cs typeface="Arial" pitchFamily="34" charset="0"/>
              </a:rPr>
              <a:t>Limited IT Infrastructure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112" y="5029200"/>
            <a:ext cx="2291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  <a:cs typeface="Arial" pitchFamily="34" charset="0"/>
              </a:rPr>
              <a:t>Need for increased communication with the clients and citizens on their health related matters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8400" y="2057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  <a:cs typeface="Arial" pitchFamily="34" charset="0"/>
              </a:rPr>
              <a:t>Totally integrated system providing linkages among multiple stakeholders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8400" y="3240107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  <a:cs typeface="Arial" pitchFamily="34" charset="0"/>
              </a:rPr>
              <a:t>Limited HR involvement, real-time </a:t>
            </a:r>
            <a:r>
              <a:rPr lang="en-US" sz="1400" dirty="0" smtClean="0">
                <a:latin typeface="+mj-lt"/>
                <a:cs typeface="Arial" pitchFamily="34" charset="0"/>
              </a:rPr>
              <a:t>interaction </a:t>
            </a:r>
            <a:r>
              <a:rPr lang="en-US" sz="1400" dirty="0">
                <a:latin typeface="+mj-lt"/>
                <a:cs typeface="Arial" pitchFamily="34" charset="0"/>
              </a:rPr>
              <a:t>among parties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4448889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+mj-lt"/>
                <a:cs typeface="Arial" pitchFamily="34" charset="0"/>
              </a:rPr>
              <a:t>Flexible system accessible from any, including mobile phone, devices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8400" y="560951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+mj-lt"/>
                <a:cs typeface="Arial" pitchFamily="34" charset="0"/>
              </a:rPr>
              <a:t>Citizen </a:t>
            </a:r>
            <a:r>
              <a:rPr lang="en-US" sz="1400" dirty="0">
                <a:latin typeface="+mj-lt"/>
                <a:cs typeface="Arial" pitchFamily="34" charset="0"/>
              </a:rPr>
              <a:t>portals and </a:t>
            </a:r>
            <a:r>
              <a:rPr lang="en-US" sz="1400" dirty="0" smtClean="0">
                <a:latin typeface="+mj-lt"/>
                <a:cs typeface="Arial" pitchFamily="34" charset="0"/>
              </a:rPr>
              <a:t>profiles, </a:t>
            </a:r>
            <a:r>
              <a:rPr lang="en-US" sz="1400" dirty="0">
                <a:latin typeface="+mj-lt"/>
                <a:cs typeface="Arial" pitchFamily="34" charset="0"/>
              </a:rPr>
              <a:t>notification services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3913815" y="3364469"/>
            <a:ext cx="1392570" cy="1392570"/>
          </a:xfrm>
          <a:prstGeom prst="flowChartConnector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127000" dist="25400" dir="24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95700" y="376836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16232" y="2286000"/>
            <a:ext cx="669968" cy="697469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24150" y="3657124"/>
            <a:ext cx="30480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00400" y="5073135"/>
            <a:ext cx="685800" cy="69746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334000" y="2346222"/>
            <a:ext cx="609600" cy="637247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7800" y="5040869"/>
            <a:ext cx="685800" cy="7503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224148" y="4460196"/>
            <a:ext cx="30480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662550" y="3619970"/>
            <a:ext cx="30480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91250" y="4414444"/>
            <a:ext cx="304800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>
            <a:outerShdw blurRad="63500" dist="254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381839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Challenges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139577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Opportunities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400" y="474734"/>
            <a:ext cx="6378033" cy="474922"/>
          </a:xfrm>
          <a:prstGeom prst="rect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spc="100" dirty="0" smtClean="0">
                <a:solidFill>
                  <a:prstClr val="white"/>
                </a:solidFill>
                <a:latin typeface="Myriad Pro" pitchFamily="34" charset="0"/>
                <a:cs typeface="Calibri" pitchFamily="34" charset="0"/>
              </a:rPr>
              <a:t>Why HMIS Matters?</a:t>
            </a:r>
            <a:endParaRPr lang="en-US" sz="2800" b="1" kern="0" spc="100" dirty="0">
              <a:solidFill>
                <a:prstClr val="white"/>
              </a:solidFill>
              <a:latin typeface="Myriad Pro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5750" y="512134"/>
            <a:ext cx="4514850" cy="707066"/>
          </a:xfrm>
          <a:prstGeom prst="rect">
            <a:avLst/>
          </a:prstGeom>
          <a:solidFill>
            <a:srgbClr val="B82D2F"/>
          </a:solidFill>
          <a:ln>
            <a:solidFill>
              <a:srgbClr val="B82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800" b="1" spc="100" dirty="0" smtClean="0">
                <a:solidFill>
                  <a:prstClr val="white"/>
                </a:solidFill>
                <a:latin typeface="Myriad Pro" pitchFamily="34" charset="0"/>
                <a:cs typeface="Calibri" pitchFamily="34" charset="0"/>
              </a:rPr>
              <a:t>Our Product:</a:t>
            </a:r>
            <a:endParaRPr lang="en-US" sz="2800" b="1" kern="0" spc="100" dirty="0">
              <a:solidFill>
                <a:prstClr val="white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0"/>
            <a:ext cx="4038600" cy="6858000"/>
          </a:xfrm>
          <a:prstGeom prst="rect">
            <a:avLst/>
          </a:prstGeom>
          <a:solidFill>
            <a:srgbClr val="B82D2F"/>
          </a:solidFill>
          <a:ln>
            <a:solidFill>
              <a:srgbClr val="B82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5285096" y="2209800"/>
            <a:ext cx="3733799" cy="323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Privacy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and security </a:t>
            </a: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Standards-based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Real-time connectivity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Financial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and medical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data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  <a:p>
            <a:pPr fontAlgn="ctr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Statistics </a:t>
            </a:r>
            <a:r>
              <a:rPr lang="en-US" sz="2200" b="1" dirty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and </a:t>
            </a:r>
            <a:r>
              <a:rPr lang="en-US" sz="2200" b="1" dirty="0" smtClean="0">
                <a:solidFill>
                  <a:schemeClr val="bg1"/>
                </a:solidFill>
                <a:latin typeface="+mj-lt"/>
                <a:ea typeface="Times New Roman"/>
                <a:cs typeface="Arial" pitchFamily="34" charset="0"/>
              </a:rPr>
              <a:t>analysis</a:t>
            </a:r>
            <a:endParaRPr lang="en-US" sz="2200" b="1" dirty="0">
              <a:solidFill>
                <a:schemeClr val="bg1"/>
              </a:solidFill>
              <a:latin typeface="+mj-lt"/>
              <a:ea typeface="Times New Roman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57800" y="512134"/>
            <a:ext cx="3733800" cy="707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1800"/>
              </a:spcBef>
              <a:spcAft>
                <a:spcPct val="0"/>
              </a:spcAft>
            </a:pPr>
            <a:r>
              <a:rPr lang="en-US" sz="2700" b="1" spc="100" dirty="0" smtClean="0">
                <a:solidFill>
                  <a:srgbClr val="C00000"/>
                </a:solidFill>
                <a:latin typeface="Myriad Pro" pitchFamily="34" charset="0"/>
                <a:cs typeface="Calibri" pitchFamily="34" charset="0"/>
              </a:rPr>
              <a:t>What is HMIS about?</a:t>
            </a:r>
            <a:endParaRPr lang="en-US" sz="2700" b="1" kern="0" spc="100" dirty="0">
              <a:solidFill>
                <a:srgbClr val="C00000"/>
              </a:solidFill>
              <a:latin typeface="Myriad Pro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1981200"/>
            <a:ext cx="451485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2286000"/>
            <a:ext cx="419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Enables evidence-based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decision making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5274" y="3505200"/>
            <a:ext cx="451485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628935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Ensures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standardization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and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transparency of business processes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5275" y="5029200"/>
            <a:ext cx="451485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dist="38100" dir="1200000" sx="99000" sy="99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53340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Improves efficiency,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reduces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2244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Major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  <a:cs typeface="Arial" pitchFamily="34" charset="0"/>
              </a:rPr>
              <a:t>Components of Georgian HMIS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1394126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Regulation of Medical Activities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3000" y="1807534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Beneficiary Registration Module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" y="2226625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Case Registration Module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43000" y="2642008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E-Reporting Module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000" y="3062341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Health Financing Module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3000" y="3477724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Medical Classifications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3888157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Pharmacy Module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3000" y="4303540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Pharmaceutical Products Module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3000" y="4718923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E-Prescribing Module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43000" y="5139256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Healthcare Cloud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5554639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ImmunoPack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0" y="5974972"/>
            <a:ext cx="426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Dashboard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41181" y="5744139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Pharmaceutical Activity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4910" y="4004102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Regulation of Medical Activities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5739" y="2362200"/>
            <a:ext cx="169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Accounting and Financial Management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65169" y="2291325"/>
            <a:ext cx="169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Accounting and Financial Management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1245" y="5726753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Pharmaceutical Activity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5739" y="4064913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Regulation of Medical Activities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79" y="1394126"/>
            <a:ext cx="1780821" cy="1400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1" y="3189186"/>
            <a:ext cx="1818920" cy="1430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duotone>
              <a:srgbClr val="B82D2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4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91" y="4966680"/>
            <a:ext cx="1864109" cy="140045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6441181" y="5834019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Pharmaceutical Activity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8651" y="4062335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Regulation of Medical Activities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6948" y="2243468"/>
            <a:ext cx="1699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Accounting and Financial Management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Regulation of Medical </a:t>
            </a:r>
            <a:r>
              <a:rPr lang="en-US" sz="2800" b="1" dirty="0" smtClean="0">
                <a:solidFill>
                  <a:schemeClr val="bg1"/>
                </a:solidFill>
                <a:latin typeface="Myriad Pro" pitchFamily="34" charset="0"/>
              </a:rPr>
              <a:t>Activities</a:t>
            </a:r>
            <a:endParaRPr lang="en-US" sz="2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339" y="2888620"/>
            <a:ext cx="489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itchFamily="34" charset="0"/>
              </a:rPr>
              <a:t>Central register of </a:t>
            </a:r>
            <a:r>
              <a:rPr lang="en-US" sz="2400" dirty="0" smtClean="0">
                <a:latin typeface="+mj-lt"/>
                <a:cs typeface="Arial" pitchFamily="34" charset="0"/>
              </a:rPr>
              <a:t>medical professionals and facilities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638300" y="290406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46631" y="304250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638300" y="405404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6631" y="419248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4339" y="4038600"/>
            <a:ext cx="4891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itchFamily="34" charset="0"/>
              </a:rPr>
              <a:t>Monitor and control of licenses and certificates</a:t>
            </a: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1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Medical Classifications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9" y="2801078"/>
            <a:ext cx="4968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Source of various classifications (</a:t>
            </a:r>
            <a:r>
              <a:rPr lang="en-US" sz="2000" dirty="0">
                <a:latin typeface="+mj-lt"/>
                <a:cs typeface="Arial" pitchFamily="34" charset="0"/>
              </a:rPr>
              <a:t>ICD10, NCSP, ICPC2, laboratory), constantly </a:t>
            </a:r>
            <a:r>
              <a:rPr lang="en-US" sz="2000" dirty="0" smtClean="0">
                <a:latin typeface="+mj-lt"/>
                <a:cs typeface="Arial" pitchFamily="34" charset="0"/>
              </a:rPr>
              <a:t>updated, easily accessible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4339" y="4038600"/>
            <a:ext cx="49680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Improved inter-operability and information exchange through the use of common standards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1638300" y="290406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46631" y="304250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1638300" y="4054048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46631" y="419248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5658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5658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Beneficiary Registration 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9" y="2555104"/>
            <a:ext cx="4921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Prevents </a:t>
            </a:r>
            <a:r>
              <a:rPr lang="en-US" sz="2000" dirty="0">
                <a:latin typeface="+mj-lt"/>
                <a:cs typeface="Arial" pitchFamily="34" charset="0"/>
              </a:rPr>
              <a:t>duplications </a:t>
            </a:r>
            <a:r>
              <a:rPr lang="en-US" sz="2000" dirty="0" smtClean="0">
                <a:latin typeface="+mj-lt"/>
                <a:cs typeface="Arial" pitchFamily="34" charset="0"/>
              </a:rPr>
              <a:t>of registration by assigning </a:t>
            </a:r>
            <a:r>
              <a:rPr lang="en-US" sz="2000" dirty="0">
                <a:latin typeface="+mj-lt"/>
                <a:cs typeface="Arial" pitchFamily="34" charset="0"/>
              </a:rPr>
              <a:t>individuals </a:t>
            </a:r>
            <a:r>
              <a:rPr lang="en-US" sz="2000" dirty="0" smtClean="0">
                <a:latin typeface="+mj-lt"/>
                <a:cs typeface="Arial" pitchFamily="34" charset="0"/>
              </a:rPr>
              <a:t>to a single healthcare </a:t>
            </a:r>
            <a:r>
              <a:rPr lang="en-US" sz="2000" dirty="0">
                <a:latin typeface="+mj-lt"/>
                <a:cs typeface="Arial" pitchFamily="34" charset="0"/>
              </a:rPr>
              <a:t>facility </a:t>
            </a:r>
            <a:endParaRPr lang="en-US" sz="2000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631212" y="2660799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9543" y="27992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638300" y="3685067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6631" y="382350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63830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663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04339" y="3731174"/>
            <a:ext cx="492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Establishes  common standards for data exchange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9" y="4886295"/>
            <a:ext cx="492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Ensures accurate </a:t>
            </a:r>
            <a:r>
              <a:rPr lang="en-US" sz="2000" dirty="0">
                <a:latin typeface="+mj-lt"/>
                <a:cs typeface="Arial" pitchFamily="34" charset="0"/>
              </a:rPr>
              <a:t>calculation of payments</a:t>
            </a:r>
          </a:p>
        </p:txBody>
      </p:sp>
    </p:spTree>
    <p:extLst>
      <p:ext uri="{BB962C8B-B14F-4D97-AF65-F5344CB8AC3E}">
        <p14:creationId xmlns:p14="http://schemas.microsoft.com/office/powerpoint/2010/main" val="5816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openDmn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70866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381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004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Health Financing Module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4337" y="2706344"/>
            <a:ext cx="4835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Improves efficiency of contracts management with healthcare facilities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4339" y="3723554"/>
            <a:ext cx="492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Provides accurate and transparent payment calculations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4338" y="4731912"/>
            <a:ext cx="492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Arial" pitchFamily="34" charset="0"/>
              </a:rPr>
              <a:t>Real-time </a:t>
            </a:r>
            <a:r>
              <a:rPr lang="en-US" sz="2000" dirty="0">
                <a:latin typeface="+mj-lt"/>
                <a:cs typeface="Arial" pitchFamily="34" charset="0"/>
              </a:rPr>
              <a:t>data exchange with the State Treasury 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1631212" y="2660799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39543" y="27992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1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1638300" y="3685067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46631" y="382350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2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Myriad Pro" pitchFamily="34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1638300" y="4686300"/>
            <a:ext cx="800100" cy="800100"/>
          </a:xfrm>
          <a:prstGeom prst="flowChartConnector">
            <a:avLst/>
          </a:prstGeom>
          <a:solidFill>
            <a:schemeClr val="bg1">
              <a:lumMod val="50000"/>
              <a:alpha val="31000"/>
            </a:schemeClr>
          </a:solidFill>
          <a:ln>
            <a:solidFill>
              <a:schemeClr val="bg1">
                <a:alpha val="3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46631" y="482474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94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2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HSSP ppt template_eng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798</Words>
  <Application>Microsoft Office PowerPoint</Application>
  <PresentationFormat>On-screen Show (4:3)</PresentationFormat>
  <Paragraphs>196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1_TS102901024</vt:lpstr>
      <vt:lpstr>2_TS102901024</vt:lpstr>
      <vt:lpstr>HSSP ppt template_eng</vt:lpstr>
      <vt:lpstr>1_HSSP ppt template_eng</vt:lpstr>
      <vt:lpstr>Health Management Information System (HMIS)   Georgia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Management Information System (HMIS)   Georgia</dc:title>
  <dc:creator>Teona</dc:creator>
  <cp:lastModifiedBy>Teona</cp:lastModifiedBy>
  <cp:revision>162</cp:revision>
  <cp:lastPrinted>2013-02-22T12:59:48Z</cp:lastPrinted>
  <dcterms:created xsi:type="dcterms:W3CDTF">2006-08-16T00:00:00Z</dcterms:created>
  <dcterms:modified xsi:type="dcterms:W3CDTF">2013-02-25T10:40:03Z</dcterms:modified>
</cp:coreProperties>
</file>